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sldIdLst>
    <p:sldId id="256" r:id="rId2"/>
    <p:sldId id="285" r:id="rId3"/>
    <p:sldId id="286" r:id="rId4"/>
    <p:sldId id="287" r:id="rId5"/>
    <p:sldId id="288" r:id="rId6"/>
    <p:sldId id="258" r:id="rId7"/>
    <p:sldId id="259" r:id="rId8"/>
    <p:sldId id="260" r:id="rId9"/>
    <p:sldId id="261" r:id="rId10"/>
    <p:sldId id="289" r:id="rId11"/>
    <p:sldId id="262" r:id="rId12"/>
    <p:sldId id="263" r:id="rId13"/>
    <p:sldId id="264" r:id="rId14"/>
    <p:sldId id="280" r:id="rId15"/>
    <p:sldId id="266" r:id="rId16"/>
    <p:sldId id="267" r:id="rId17"/>
    <p:sldId id="268" r:id="rId18"/>
    <p:sldId id="269" r:id="rId19"/>
    <p:sldId id="271" r:id="rId20"/>
    <p:sldId id="272" r:id="rId21"/>
    <p:sldId id="273" r:id="rId22"/>
    <p:sldId id="274" r:id="rId23"/>
    <p:sldId id="275" r:id="rId24"/>
    <p:sldId id="281" r:id="rId25"/>
    <p:sldId id="282" r:id="rId26"/>
    <p:sldId id="278" r:id="rId27"/>
    <p:sldId id="283" r:id="rId28"/>
    <p:sldId id="290" r:id="rId29"/>
    <p:sldId id="291" r:id="rId30"/>
    <p:sldId id="292" r:id="rId31"/>
    <p:sldId id="293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324036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ФОРМИРОВАНИЕ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ФУНКЦИОНАЛЬНОЙ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ГРАМОТНОСТИ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 ПРОЦЕССЕ ОБУЧЕНИЯ  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ИНОСТРАННОМУ ЯЗЫКУ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ЧЕРЕЗ РАБОТУ С НЕСПЛОШНЫМИ ТЕКСТАМИ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581128"/>
            <a:ext cx="7772400" cy="1080120"/>
          </a:xfrm>
        </p:spPr>
        <p:txBody>
          <a:bodyPr>
            <a:normAutofit/>
          </a:bodyPr>
          <a:lstStyle/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Молодежненская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№ 2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Абдулганиева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.Ф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английского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языка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категории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89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5733879"/>
              </p:ext>
            </p:extLst>
          </p:nvPr>
        </p:nvGraphicFramePr>
        <p:xfrm>
          <a:off x="1403648" y="404664"/>
          <a:ext cx="6545882" cy="5472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1297"/>
                <a:gridCol w="1760087"/>
                <a:gridCol w="1970582"/>
                <a:gridCol w="2063916"/>
              </a:tblGrid>
              <a:tr h="4426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Предтекстовый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Pre-reading)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Текстовый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While-reading)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Послетекстовый</a:t>
                      </a:r>
                    </a:p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Post- reading) 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6766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создание мотива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чтения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умения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прогнозирования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активизация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фоновых знаний;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снятие языковых   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трудностей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понимание текста и   </a:t>
                      </a:r>
                    </a:p>
                    <a:p>
                      <a:pPr algn="l"/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интерпретации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читающего;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 того, что и как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читает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обучающийся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насколько хорошо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понимает прочитанное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проверка понимания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прочитанного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формирования     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умений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смыслового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чтения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реализация  возможности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использования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получен-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ной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532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Задания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прочитать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заглавие  и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сказать, о чем,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по-вашему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мнению,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будет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идти речь  в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тексте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ознакомиться с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новыми 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словами,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словосочетаниями   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которые даны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переводом),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интернационализмы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 назвать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возможную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тему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текста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найти ответы на  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предложенные вопросы;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подтвердить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правильность 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или ложность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утверждений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Составить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предложения по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порядку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выполнить задания на 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множественный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выбор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подобрать подходящий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заголовок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каждому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абзацу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восполнить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недостающую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информацию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высказать свое мнение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поводу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прочитанного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доказать или 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охарактеризовать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что-то;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составить план текста, 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выделив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 основные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мысли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пересказать/кратко 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изложить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 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текста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рассказать текст от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лица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главного героя;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составить </a:t>
                      </a:r>
                      <a:r>
                        <a:rPr lang="ru-RU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синквейн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3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4797152"/>
            <a:ext cx="8183880" cy="1237888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лгоритм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 с нелинейным текстом: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текста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3995936" y="579438"/>
            <a:ext cx="4588153" cy="79216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содержания (смысла) текста: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532728" cy="34899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распознавание элементов текста;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б) установление связей и (или) отношений между элементами текста;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в) анализ вербальных и невербальных элементов текста с целью целостного восприятия текста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52169" y="1484784"/>
            <a:ext cx="3931920" cy="3452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а) понимание содержания отдельных элементов текста и в связке с другими;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б) понимание смысла всего текста;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в) анализ нелинейного текста поэлементно (при необходимости) и в целом;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г) критическое осмысление содержания (смысла) текста;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д) установление достоверности содержания (при необходимости);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е) формулирование собственного отношения к содержанию текста.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92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93096"/>
            <a:ext cx="818388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Алгоритм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 с нелинейным текстом: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104936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Интерпретация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текста: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8" y="1412776"/>
            <a:ext cx="3672408" cy="720080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Преобразование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текста: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07224" y="1844824"/>
            <a:ext cx="3931920" cy="3092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а) устная интерпретация;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б) письменная интерпретация (способы передачи содержания нелинейных текстов в устной и письменной формах);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в) медиация текста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обучении иностранным языкам).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2348880"/>
            <a:ext cx="3931920" cy="3168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а) преобразование текста или отдельных его элементов в линейный текст;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б) преобразование текста в другой нелинейный текст;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в) создание собственного нелинейного текста.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7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9" name="Picture 3" descr="C:\Users\Smile\Desktop\несплошные тексты\5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2413338"/>
            <a:ext cx="2386763" cy="348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mile\Desktop\несплошные тексты\53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476672"/>
            <a:ext cx="324612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2413338"/>
            <a:ext cx="388843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Извлечь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информацию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сплошного текста.(письмо-заявка об устройстве на работу)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рансформировать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информацию из сплошного текста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заполнить таблицу-найти соответствующие реплики, соответствующие формальному стилю делового письма.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Составить на основе данной таблицы сплошной текст-письмо потенциальному работодателю.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Оценить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полученную информацию.</a:t>
            </a:r>
          </a:p>
        </p:txBody>
      </p:sp>
    </p:spTree>
    <p:extLst>
      <p:ext uri="{BB962C8B-B14F-4D97-AF65-F5344CB8AC3E}">
        <p14:creationId xmlns:p14="http://schemas.microsoft.com/office/powerpoint/2010/main" val="159563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754760" cy="11620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Резюме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700808"/>
            <a:ext cx="3322712" cy="4425355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Является ли данный текст сплошным или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Какой   перед   вами   вид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текста?   Как   вы   это определили?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Какие у вас    предположения    относительно содержания текста?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Выделите ключевые слова, идеи.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 Дополните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данную   таблицу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недостающими данными.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Составьте подобную таблицу (резюме) с вашими данными.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Smile\Desktop\несплошные тексты\5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548680"/>
            <a:ext cx="4039985" cy="117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Smile\Desktop\несплошные тексты\53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3529012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6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95120" cy="116205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нформационные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листы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Каталоги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148064" y="1447802"/>
            <a:ext cx="3362583" cy="4206112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изображениями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вы видите на картинке?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какую сумму здесь изображено монет?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вы можете купить на эту сумму?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Расскажите, что вы бы хотели купить и какие монеты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A-F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вам для покупки нужны?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Smile\Desktop\несплошные тексты\9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556792"/>
            <a:ext cx="3774822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1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533400"/>
            <a:ext cx="3960440" cy="87937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Буклет/Брошюра.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860032" y="1447802"/>
            <a:ext cx="3650615" cy="4206112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Является ли данный текст сплошным или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Какой   перед   вами   вид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текста?   Как   вы   это определили?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Какие у вас    предположения    относительно содержания текста?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Выделите ключевые слова, идеи.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Куда предлагают съездить?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Какие достопримечательности можно в тех местах посмотреть?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.Какие развлечения предлагаются?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 Как можно связаться с организацией, предлагающей данные туры?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 Составьте рассказ, куда вы хотите поехать и что вы там будете делать.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Smile\Desktop\несплошные тексты\9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196752"/>
            <a:ext cx="3913938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1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3400"/>
            <a:ext cx="7971032" cy="7353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Диаграммы. Графики.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268760"/>
            <a:ext cx="3250704" cy="5105407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Какой   перед   вами   вид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текста?   Как   вы   это определили?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Какие у вас    предположения    относительно содержания текста?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Выделите ключевые слова, идеи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Сформулируйте     правило     (определение, закономерность) на основе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Какой тип диаграмм лучше подходит для сравнения вещей?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6.Какой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график перед вами находится и какую информацию он предоставляет;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Почему третья диаграмма называется «пай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чарт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 Составить график на любую школьную тему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764704"/>
            <a:ext cx="370508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C:\Users\Smile\Desktop\несплошные тексты\1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93096"/>
            <a:ext cx="2448272" cy="211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65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Схемы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932040" y="1447802"/>
            <a:ext cx="3578607" cy="4206112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 перед вами?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(анкета, билет, таблица, схема,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2.Как бы вы назвали этот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текст?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3.Предположите, о чем будет идти речь в тексте исходя из названия.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4.Извлеките явную информацию.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Сколько линий метро изображено на схеме?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Как проехать до Большого Театра, парка Горького, Ботанического сада?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Smile\Desktop\несплошные тексты\10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3623" y="930275"/>
            <a:ext cx="244272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5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текста перед вами?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(анкета, билет, таблица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знак,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схема,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Эти знаки разрешают или запрещают действие? Как вы это поняли?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 каких местах можно увидеть эти знаки?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Что помогло вам понять содержание этих знаков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Сформулируйте правило о том, как построить предложение, содержащее запрет.</a:t>
            </a:r>
          </a:p>
        </p:txBody>
      </p:sp>
      <p:pic>
        <p:nvPicPr>
          <p:cNvPr id="11266" name="Picture 2" descr="C:\Users\Smile\Desktop\несплошные тексты\10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799" y="3284984"/>
            <a:ext cx="5108171" cy="3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mile\Desktop\несплошные тексты\1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297649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64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 fontScale="92500" lnSpcReduction="10000"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«Функционально грамотный человек -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</a:t>
            </a: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Ведущий российский психолог и лингвист,</a:t>
            </a:r>
          </a:p>
          <a:p>
            <a:pPr marL="0" lvl="0" indent="0" algn="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Алексей Алексеевич Леонтьев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33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533400"/>
            <a:ext cx="4226616" cy="9144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нформационный объект.  Меню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932040" y="1447802"/>
            <a:ext cx="3578607" cy="4206112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 перед вами?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(анкета, билет, таблица, знак,  схема,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Где вы можете увидеть такой текст?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На какие 4 группы разделён этот текст?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Есть ли блюда для сладкоежек и любителей рыбы?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Что можно заказать для детей?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вас есть 30 фунтов.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Расскажите, что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бы вы заказали из салатов, основных блюд, на десерт и напитков на эту сумму?</a:t>
            </a:r>
          </a:p>
          <a:p>
            <a:endParaRPr lang="ru-RU" sz="1600" dirty="0"/>
          </a:p>
        </p:txBody>
      </p:sp>
      <p:pic>
        <p:nvPicPr>
          <p:cNvPr id="12290" name="Picture 2" descr="C:\Users\Smile\Desktop\несплошные тексты\10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908720"/>
            <a:ext cx="3053412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27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Таблицы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476672"/>
            <a:ext cx="3466728" cy="5649491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 перед вами?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(анкета, билет, таблица, знак,  схема,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Какие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вас    предположения    относительно содержания текста?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Какое время представлено в этой таблице?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Какое окончание получает основной глагол в этом времени?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Какой вспомогательный глагол нужен для образования вопросительной и отрицательной форм простого прошедшего времени?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Какие указатели времени употребляются в этом времени?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Какие 2 формы имеет в прошедшем времени глагол «быть, являться»?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 Сформулируйте    правило     на основе этой таблицы.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Smile\Desktop\несплошные тексты\10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1916832"/>
            <a:ext cx="4121919" cy="358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5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Инструкция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64088" y="1412776"/>
            <a:ext cx="3187824" cy="4206112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 перед вами?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(анкета, билет, таблица,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инструкция, схема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.Предположите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о чем будет идти речь в тексте исходя из названия.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3.Извлеките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явную информацию.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Расскажите, что вам нужно для работы и как вы будете делать игрушку из носка.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Smile\Desktop\несплошные тексты\10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150611"/>
            <a:ext cx="4625975" cy="428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99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476672"/>
            <a:ext cx="3754760" cy="5649491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Проектные задания не обходятся без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текстов,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когда нужно выяснить какую-то информацию , собрать, представить ее в виде таблицы или рисунка. И не только составить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сплошной текст,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но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диаграмму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график. Здесь ученики сами создают графики, таблицы и лучше запоминают информацию, так как объясняют ее сами. Еще один вариант: дети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составляют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кластер или схему, разбивают их на темы и группируют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информацию, но информацию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 из текста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Дополните данную  графическую схему по странам Великобритании информацией из  текста.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По схеме расскажите об устройстве Великобритании.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Составьте  подобную схему о нашей стране и расскажите  о ней.</a:t>
            </a:r>
          </a:p>
        </p:txBody>
      </p:sp>
      <p:pic>
        <p:nvPicPr>
          <p:cNvPr id="15362" name="Picture 2" descr="C:\Users\Smile\Desktop\несплошные тексты\9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548680"/>
            <a:ext cx="439248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75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Является ли данный текст сплошным или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несплошным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Какой   перед   вами   вид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текста?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 чём этот текст?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Выделите ключевые слова, идеи.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Таблица чьих размеров представлена здесь?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Для какого вида одежды?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Совпадает ли ваш российский размер одежды с британским?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8. Если бы вы приехали в Британию, то одежду какого размера вы бы покупали для себя?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mile\Desktop\несплошные тексты\9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04664"/>
            <a:ext cx="4176464" cy="260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mile\Desktop\12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424847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5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5913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Рисунок.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716016" y="1196752"/>
            <a:ext cx="3650615" cy="4457162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1.Определите, какой вид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текста перед вами?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 схема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карта, рисунок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2.Как бы вы назвали этот текст?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3.Предположите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о чем будет идти речь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тексте исходя из названия.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4.Извлеките явную информацию.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какие продукты изображены на первой, второй, третьей, четвёртой ступенях?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Что вы знаете об этих продуктах? Чем они богаты?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Для чего нужны эти продукты?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г) Будет ли питание сбалансированным, если не есть какой-нибудь из этих продуктов? Не разрушится ли пирамида?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Smile\Desktop\несплошные тексты\107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04664"/>
            <a:ext cx="437934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07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02920" y="908720"/>
            <a:ext cx="8183880" cy="3809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Высший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уровень читательской грамотности – это извлечение информации из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текстов. Это важно и потому, что любой профессионально успешный человек должен уметь эффективно работать с текстами разного типа. Информация каждый день обновляется и поэтому для эффективной ее обработки специалист должен уметь быстро и правильно находить полезную для себя информацию, интерпретировать ее, а также применять полученные знания на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401909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Является ли данный текст сплошным или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Какой перед вами вид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текста, как вы это определили?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 чём этот текст?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Выделите ключевые слова и идеи.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Озаглавьте его.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Составьте на основе данного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текста сплошной (устный или письменный).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Сформулируйте правило (определение, закономерность) на основе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Представьте информацию из данного сплошного текста в форме таблицы: определите количество столбцов, строк, озаглавьте их.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Представьте текст правила (определения) в форме схемы, опорного конспекта и т.д.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Преобразуйте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 в другой вид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текстов: перевод рисунка в таблицу, диаграмму в схему и т.д.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Самостоятельно составьте различные виды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текстов: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дополните данную таблицу или другой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недотающими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даными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выделите новую информацию из сплошного текста и определите ключевые слова;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расширьте данные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текст за счёт новой информации.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43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781434" cy="53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04664"/>
            <a:ext cx="4462463" cy="628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022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3682303" cy="3097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20888"/>
            <a:ext cx="4792663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473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844824"/>
            <a:ext cx="8183880" cy="3600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86480"/>
          </a:xfrm>
        </p:spPr>
        <p:txBody>
          <a:bodyPr>
            <a:normAutofit lnSpcReduction="10000"/>
          </a:bodyPr>
          <a:lstStyle/>
          <a:p>
            <a:pPr marL="0" lvl="0" indent="0" algn="ctr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ru-RU" sz="3814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ru-RU" sz="36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функциональной грамотности</a:t>
            </a:r>
            <a:endParaRPr lang="ru-RU" sz="20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1844824"/>
            <a:ext cx="68834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55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183880" cy="5400600"/>
          </a:xfrm>
        </p:spPr>
        <p:txBody>
          <a:bodyPr/>
          <a:lstStyle/>
          <a:p>
            <a:pPr marL="0" lvl="0" indent="0" algn="ct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 -  инструмент для измерения </a:t>
            </a:r>
          </a:p>
          <a:p>
            <a:pPr marL="0" lvl="0" indent="0" algn="ct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24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58440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264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pPr marL="0" lvl="0" indent="0" algn="ct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 -  инструмент для измерения </a:t>
            </a:r>
          </a:p>
          <a:p>
            <a:pPr marL="0" lvl="0" indent="0" algn="ctr" defTabSz="457200">
              <a:spcBef>
                <a:spcPts val="0"/>
              </a:spcBef>
              <a:buClrTx/>
              <a:buSzTx/>
              <a:buNone/>
            </a:pP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24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13" y="1772816"/>
            <a:ext cx="8237043" cy="4775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5740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1047" y="2967335"/>
            <a:ext cx="55419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ЗА ВНИМАНИЕ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963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Читательская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− 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жизни.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7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3400" dirty="0" smtClean="0">
                <a:latin typeface="Times New Roman"/>
                <a:ea typeface="Times New Roman"/>
              </a:rPr>
              <a:t>Читательская </a:t>
            </a:r>
            <a:r>
              <a:rPr lang="ru-RU" sz="3400" dirty="0">
                <a:latin typeface="Times New Roman"/>
                <a:ea typeface="Times New Roman"/>
              </a:rPr>
              <a:t>грамотность (</a:t>
            </a:r>
            <a:r>
              <a:rPr lang="en-US" sz="3400" dirty="0">
                <a:latin typeface="Times New Roman"/>
                <a:ea typeface="Times New Roman"/>
              </a:rPr>
              <a:t>Reading Literacy</a:t>
            </a:r>
            <a:r>
              <a:rPr lang="ru-RU" sz="3400" dirty="0">
                <a:latin typeface="Times New Roman"/>
                <a:ea typeface="Times New Roman"/>
              </a:rPr>
              <a:t>) задействует определенные мыслительные процессы, представленные в таких аспектах как принятие, понимание, оценка и рефлексия текстовой информации</a:t>
            </a:r>
            <a:r>
              <a:rPr lang="ru-RU" sz="3400" dirty="0" smtClean="0">
                <a:latin typeface="Times New Roman"/>
                <a:ea typeface="Times New Roman"/>
              </a:rPr>
              <a:t>:</a:t>
            </a:r>
          </a:p>
          <a:p>
            <a:pPr marL="0" indent="0" algn="just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на этапе </a:t>
            </a:r>
            <a:r>
              <a:rPr lang="ru-RU" b="1" dirty="0">
                <a:latin typeface="Times New Roman" pitchFamily="18" charset="0"/>
                <a:ea typeface="Times New Roman"/>
                <a:cs typeface="Times New Roman" pitchFamily="18" charset="0"/>
              </a:rPr>
              <a:t>принятия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, представленного умением ориентироваться в содержании текста, происходит определение нужной  информации;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этап </a:t>
            </a:r>
            <a:r>
              <a:rPr lang="ru-RU" b="1" dirty="0">
                <a:latin typeface="Times New Roman" pitchFamily="18" charset="0"/>
                <a:ea typeface="Times New Roman"/>
                <a:cs typeface="Times New Roman" pitchFamily="18" charset="0"/>
              </a:rPr>
              <a:t>понимания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 текста включает такие умения как представление и интерпретация буквенной и символьной  информации, интегрирование информацию из разных источников, преобразование текста, используя новые формы представления информации;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этап </a:t>
            </a:r>
            <a:r>
              <a:rPr lang="ru-RU" b="1" dirty="0">
                <a:latin typeface="Times New Roman" pitchFamily="18" charset="0"/>
                <a:ea typeface="Times New Roman"/>
                <a:cs typeface="Times New Roman" pitchFamily="18" charset="0"/>
              </a:rPr>
              <a:t>оценивания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 информации требует </a:t>
            </a:r>
            <a:r>
              <a:rPr lang="ru-RU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сформированности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умения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определять качество, надежность и достоверность определенного источника ;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заключительный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аспект читательской грамотности  представлен 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умением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провести</a:t>
            </a:r>
            <a:r>
              <a:rPr lang="ru-RU" b="1" dirty="0">
                <a:latin typeface="Times New Roman" pitchFamily="18" charset="0"/>
                <a:ea typeface="Times New Roman"/>
                <a:cs typeface="Times New Roman" pitchFamily="18" charset="0"/>
              </a:rPr>
              <a:t> рефлексию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 полученной информации, ее содержания и 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формы.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46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538847" y="1700808"/>
            <a:ext cx="2971800" cy="3953106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 тексты, с которыми нам приходится встречаться в жизни, можно разделить на два вида: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сплошные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Unbroken Texts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несплошные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Broken Texts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Таким образом,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текст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(нелинейный) – это текст, в котором информация может быть представлена как вербально, так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невербально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 descr="C:\Users\Smile\Desktop\несплошные тексты\9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1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6818904" cy="504056"/>
          </a:xfrm>
        </p:spPr>
        <p:txBody>
          <a:bodyPr>
            <a:noAutofit/>
          </a:bodyPr>
          <a:lstStyle/>
          <a:p>
            <a:r>
              <a:rPr lang="ru-RU" sz="3200" dirty="0" smtClean="0"/>
              <a:t>Виды </a:t>
            </a:r>
            <a:r>
              <a:rPr lang="ru-RU" sz="3200" dirty="0" err="1" smtClean="0"/>
              <a:t>несплошных</a:t>
            </a:r>
            <a:r>
              <a:rPr lang="ru-RU" sz="3200" dirty="0"/>
              <a:t> </a:t>
            </a:r>
            <a:r>
              <a:rPr lang="ru-RU" sz="3200" dirty="0" smtClean="0"/>
              <a:t>текстов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3568" y="1196752"/>
            <a:ext cx="3600400" cy="4979095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качестве невербального элемента могут быть разные знаково-символические средства: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 таблицы;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графики;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диаграммы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рекламные проспекты, брошюры;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информационные листы (расписания, прейскуранты, каталоги и др.);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расписки (ваучеры, билеты, накладные, квитанции);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сертификаты (ордера, аттестаты, дипломы, контракты и др.);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призывы и объявления (приглашения, повестки и др.);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комиксы.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484784"/>
            <a:ext cx="324036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17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29614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Работа с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несплошными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текстами предполагает наличие следующих умений: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2492896"/>
            <a:ext cx="8219256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различать сплошные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тексты,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извлекать информацию из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текстов,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трансформировать информацию из сплошного текста в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наоборот,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самостоятельно создавать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тексты,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оценивать полученную информацию.</a:t>
            </a:r>
          </a:p>
        </p:txBody>
      </p:sp>
      <p:pic>
        <p:nvPicPr>
          <p:cNvPr id="2050" name="Picture 2" descr="C:\Users\Smile\Desktop\несплошные тексты\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264184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6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6480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звлечение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   можно   большего   количества   фактической информации   из   конкретного   вида 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несплошного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текста (таблицы,   карты,   схемы, брошюры,   диаграммы   и   т.д.)   и  ее переработка в сплошной  устный или письменный текст. </a:t>
            </a:r>
          </a:p>
        </p:txBody>
      </p:sp>
      <p:pic>
        <p:nvPicPr>
          <p:cNvPr id="1026" name="Picture 2" descr="C:\Users\Smile\Desktop\несплошные тексты\9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0888"/>
            <a:ext cx="244827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41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1776</TotalTime>
  <Words>1809</Words>
  <Application>Microsoft Office PowerPoint</Application>
  <PresentationFormat>Экран (4:3)</PresentationFormat>
  <Paragraphs>242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Аспект</vt:lpstr>
      <vt:lpstr>ФОРМИРОВАНИЕ  ФУНКЦИОНАЛЬНОЙ ГРАМОТНОСТИ  В ПРОЦЕССЕ ОБУЧЕНИЯ   ИНОСТРАННОМУ ЯЗЫКУ ЧЕРЕЗ РАБОТУ С НЕСПЛОШНЫМИ ТЕКСТАМИ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несплошных текстов</vt:lpstr>
      <vt:lpstr>Работа с несплошными текстами предполагает наличие следующих умений: </vt:lpstr>
      <vt:lpstr>Задачи:</vt:lpstr>
      <vt:lpstr>Презентация PowerPoint</vt:lpstr>
      <vt:lpstr>Алгоритм работы с нелинейным текстом:</vt:lpstr>
      <vt:lpstr>Алгоритм работы с нелинейным текстом:</vt:lpstr>
      <vt:lpstr>Презентация PowerPoint</vt:lpstr>
      <vt:lpstr>Резюме</vt:lpstr>
      <vt:lpstr>Информационные листы . Каталоги. </vt:lpstr>
      <vt:lpstr>Буклет/Брошюра.</vt:lpstr>
      <vt:lpstr>Диаграммы. Графики.</vt:lpstr>
      <vt:lpstr>Схемы</vt:lpstr>
      <vt:lpstr>Знаки</vt:lpstr>
      <vt:lpstr>Информационный объект.  Меню.</vt:lpstr>
      <vt:lpstr>Таблицы</vt:lpstr>
      <vt:lpstr>Инструкция</vt:lpstr>
      <vt:lpstr>Презентация PowerPoint</vt:lpstr>
      <vt:lpstr>Таблица</vt:lpstr>
      <vt:lpstr>Рисунок.</vt:lpstr>
      <vt:lpstr>Презентация PowerPoint</vt:lpstr>
      <vt:lpstr>Памятка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Smile</dc:creator>
  <cp:lastModifiedBy>Сусанна</cp:lastModifiedBy>
  <cp:revision>60</cp:revision>
  <dcterms:created xsi:type="dcterms:W3CDTF">2008-12-31T16:03:20Z</dcterms:created>
  <dcterms:modified xsi:type="dcterms:W3CDTF">2023-04-08T18:42:06Z</dcterms:modified>
</cp:coreProperties>
</file>